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7" r:id="rId3"/>
  </p:sldIdLst>
  <p:sldSz cx="6858000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125" d="100"/>
          <a:sy n="125" d="100"/>
        </p:scale>
        <p:origin x="2052" y="-32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D0B1E-A632-4414-8E1B-8AE4111FB6EB}" type="datetimeFigureOut">
              <a:rPr lang="zh-CN" altLang="en-US" smtClean="0"/>
              <a:t>2025/7/1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36596-12DC-4C93-825D-2734C5F2DD4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219593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D0B1E-A632-4414-8E1B-8AE4111FB6EB}" type="datetimeFigureOut">
              <a:rPr lang="zh-CN" altLang="en-US" smtClean="0"/>
              <a:t>2025/7/1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36596-12DC-4C93-825D-2734C5F2DD4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263124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D0B1E-A632-4414-8E1B-8AE4111FB6EB}" type="datetimeFigureOut">
              <a:rPr lang="zh-CN" altLang="en-US" smtClean="0"/>
              <a:t>2025/7/1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36596-12DC-4C93-825D-2734C5F2DD4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924826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D0B1E-A632-4414-8E1B-8AE4111FB6EB}" type="datetimeFigureOut">
              <a:rPr lang="zh-CN" altLang="en-US" smtClean="0"/>
              <a:t>2025/7/1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36596-12DC-4C93-825D-2734C5F2DD4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56223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D0B1E-A632-4414-8E1B-8AE4111FB6EB}" type="datetimeFigureOut">
              <a:rPr lang="zh-CN" altLang="en-US" smtClean="0"/>
              <a:t>2025/7/1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36596-12DC-4C93-825D-2734C5F2DD4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478189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D0B1E-A632-4414-8E1B-8AE4111FB6EB}" type="datetimeFigureOut">
              <a:rPr lang="zh-CN" altLang="en-US" smtClean="0"/>
              <a:t>2025/7/1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36596-12DC-4C93-825D-2734C5F2DD4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371097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D0B1E-A632-4414-8E1B-8AE4111FB6EB}" type="datetimeFigureOut">
              <a:rPr lang="zh-CN" altLang="en-US" smtClean="0"/>
              <a:t>2025/7/1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36596-12DC-4C93-825D-2734C5F2DD4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051142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D0B1E-A632-4414-8E1B-8AE4111FB6EB}" type="datetimeFigureOut">
              <a:rPr lang="zh-CN" altLang="en-US" smtClean="0"/>
              <a:t>2025/7/1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36596-12DC-4C93-825D-2734C5F2DD4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97161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D0B1E-A632-4414-8E1B-8AE4111FB6EB}" type="datetimeFigureOut">
              <a:rPr lang="zh-CN" altLang="en-US" smtClean="0"/>
              <a:t>2025/7/1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36596-12DC-4C93-825D-2734C5F2DD4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886457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D0B1E-A632-4414-8E1B-8AE4111FB6EB}" type="datetimeFigureOut">
              <a:rPr lang="zh-CN" altLang="en-US" smtClean="0"/>
              <a:t>2025/7/1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36596-12DC-4C93-825D-2734C5F2DD4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821730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D0B1E-A632-4414-8E1B-8AE4111FB6EB}" type="datetimeFigureOut">
              <a:rPr lang="zh-CN" altLang="en-US" smtClean="0"/>
              <a:t>2025/7/1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36596-12DC-4C93-825D-2734C5F2DD4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258250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1D0B1E-A632-4414-8E1B-8AE4111FB6EB}" type="datetimeFigureOut">
              <a:rPr lang="zh-CN" altLang="en-US" smtClean="0"/>
              <a:t>2025/7/1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F36596-12DC-4C93-825D-2734C5F2DD4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28654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格 3">
            <a:extLst>
              <a:ext uri="{FF2B5EF4-FFF2-40B4-BE49-F238E27FC236}">
                <a16:creationId xmlns:a16="http://schemas.microsoft.com/office/drawing/2014/main" id="{29A8B2BF-9E7F-4425-0B8F-ABDD7215A2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2252191"/>
              </p:ext>
            </p:extLst>
          </p:nvPr>
        </p:nvGraphicFramePr>
        <p:xfrm>
          <a:off x="166337" y="471488"/>
          <a:ext cx="6525325" cy="9347364"/>
        </p:xfrm>
        <a:graphic>
          <a:graphicData uri="http://schemas.openxmlformats.org/drawingml/2006/table">
            <a:tbl>
              <a:tblPr/>
              <a:tblGrid>
                <a:gridCol w="307170">
                  <a:extLst>
                    <a:ext uri="{9D8B030D-6E8A-4147-A177-3AD203B41FA5}">
                      <a16:colId xmlns:a16="http://schemas.microsoft.com/office/drawing/2014/main" val="2437978311"/>
                    </a:ext>
                  </a:extLst>
                </a:gridCol>
                <a:gridCol w="1149553">
                  <a:extLst>
                    <a:ext uri="{9D8B030D-6E8A-4147-A177-3AD203B41FA5}">
                      <a16:colId xmlns:a16="http://schemas.microsoft.com/office/drawing/2014/main" val="4037474569"/>
                    </a:ext>
                  </a:extLst>
                </a:gridCol>
                <a:gridCol w="660264">
                  <a:extLst>
                    <a:ext uri="{9D8B030D-6E8A-4147-A177-3AD203B41FA5}">
                      <a16:colId xmlns:a16="http://schemas.microsoft.com/office/drawing/2014/main" val="2318317729"/>
                    </a:ext>
                  </a:extLst>
                </a:gridCol>
                <a:gridCol w="734723">
                  <a:extLst>
                    <a:ext uri="{9D8B030D-6E8A-4147-A177-3AD203B41FA5}">
                      <a16:colId xmlns:a16="http://schemas.microsoft.com/office/drawing/2014/main" val="1413976237"/>
                    </a:ext>
                  </a:extLst>
                </a:gridCol>
                <a:gridCol w="734723">
                  <a:extLst>
                    <a:ext uri="{9D8B030D-6E8A-4147-A177-3AD203B41FA5}">
                      <a16:colId xmlns:a16="http://schemas.microsoft.com/office/drawing/2014/main" val="2359548459"/>
                    </a:ext>
                  </a:extLst>
                </a:gridCol>
                <a:gridCol w="734723">
                  <a:extLst>
                    <a:ext uri="{9D8B030D-6E8A-4147-A177-3AD203B41FA5}">
                      <a16:colId xmlns:a16="http://schemas.microsoft.com/office/drawing/2014/main" val="280419062"/>
                    </a:ext>
                  </a:extLst>
                </a:gridCol>
                <a:gridCol w="734723">
                  <a:extLst>
                    <a:ext uri="{9D8B030D-6E8A-4147-A177-3AD203B41FA5}">
                      <a16:colId xmlns:a16="http://schemas.microsoft.com/office/drawing/2014/main" val="1498939263"/>
                    </a:ext>
                  </a:extLst>
                </a:gridCol>
                <a:gridCol w="734723">
                  <a:extLst>
                    <a:ext uri="{9D8B030D-6E8A-4147-A177-3AD203B41FA5}">
                      <a16:colId xmlns:a16="http://schemas.microsoft.com/office/drawing/2014/main" val="3802504512"/>
                    </a:ext>
                  </a:extLst>
                </a:gridCol>
                <a:gridCol w="734723">
                  <a:extLst>
                    <a:ext uri="{9D8B030D-6E8A-4147-A177-3AD203B41FA5}">
                      <a16:colId xmlns:a16="http://schemas.microsoft.com/office/drawing/2014/main" val="3085746311"/>
                    </a:ext>
                  </a:extLst>
                </a:gridCol>
              </a:tblGrid>
              <a:tr h="216000">
                <a:tc rowSpan="2" gridSpan="2">
                  <a:txBody>
                    <a:bodyPr/>
                    <a:lstStyle/>
                    <a:p>
                      <a:pPr algn="ctr"/>
                      <a:r>
                        <a:rPr lang="zh-CN" altLang="en-US" sz="8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认证执行范围</a:t>
                      </a:r>
                      <a:br>
                        <a:rPr lang="ko-KR" altLang="en-US" sz="8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</a:rPr>
                      </a:br>
                      <a:r>
                        <a:rPr lang="en-US" altLang="ko-KR" sz="8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(IAF)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8F7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zh-CN" altLang="en-US" sz="8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韩国认可支援中心</a:t>
                      </a:r>
                      <a:r>
                        <a:rPr lang="ko-KR" altLang="en-US" sz="8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</a:rPr>
                        <a:t> </a:t>
                      </a:r>
                      <a:r>
                        <a:rPr lang="en-US" altLang="ko-KR" sz="8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(KAB)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8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IATF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8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AS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8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EFfCI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8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8632826"/>
                  </a:ext>
                </a:extLst>
              </a:tr>
              <a:tr h="216000">
                <a:tc gridSpan="2"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ISO 9001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8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ISO 14001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8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ISO 45001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8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ISO 22301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8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IATF</a:t>
                      </a:r>
                      <a:br>
                        <a:rPr lang="en-US" sz="8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</a:br>
                      <a:r>
                        <a:rPr lang="en-US" sz="8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16949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8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AS 9100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8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EFfCI</a:t>
                      </a:r>
                      <a:r>
                        <a:rPr lang="en-US" sz="8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GMP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8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0669079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zh-CN" sz="8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01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7310" eaLnBrk="0" hangingPunct="0">
                        <a:lnSpc>
                          <a:spcPts val="1210"/>
                        </a:lnSpc>
                        <a:spcBef>
                          <a:spcPts val="35"/>
                        </a:spcBef>
                        <a:spcAft>
                          <a:spcPts val="0"/>
                        </a:spcAft>
                      </a:pPr>
                      <a:r>
                        <a:rPr lang="zh-CN" altLang="en-US" sz="800" kern="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农业、林业和渔业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 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 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 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 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 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 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 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306578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zh-CN" sz="8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02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marL="67310" eaLnBrk="0" hangingPunct="0">
                        <a:lnSpc>
                          <a:spcPts val="1215"/>
                        </a:lnSpc>
                        <a:spcBef>
                          <a:spcPts val="35"/>
                        </a:spcBef>
                        <a:spcAft>
                          <a:spcPts val="0"/>
                        </a:spcAft>
                      </a:pPr>
                      <a:r>
                        <a:rPr lang="zh-CN" altLang="en-US" sz="800" kern="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采矿业和采石业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 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 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 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 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 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 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 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7253701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zh-CN" sz="8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03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7310" eaLnBrk="0" hangingPunct="0">
                        <a:lnSpc>
                          <a:spcPts val="1215"/>
                        </a:lnSpc>
                        <a:spcBef>
                          <a:spcPts val="30"/>
                        </a:spcBef>
                        <a:spcAft>
                          <a:spcPts val="0"/>
                        </a:spcAft>
                      </a:pPr>
                      <a:r>
                        <a:rPr lang="zh-CN" altLang="en-US" sz="800" kern="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食品、饮料和烟草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 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 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 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695481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zh-CN" sz="8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04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marL="67310" eaLnBrk="0" hangingPunct="0">
                        <a:lnSpc>
                          <a:spcPts val="1210"/>
                        </a:lnSpc>
                        <a:spcBef>
                          <a:spcPts val="35"/>
                        </a:spcBef>
                        <a:spcAft>
                          <a:spcPts val="0"/>
                        </a:spcAft>
                      </a:pPr>
                      <a:r>
                        <a:rPr lang="zh-CN" altLang="en-US" sz="800" kern="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纺织品及纺织制品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 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 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 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7059816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zh-CN" sz="8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05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7310" eaLnBrk="0" hangingPunct="0">
                        <a:lnSpc>
                          <a:spcPts val="1215"/>
                        </a:lnSpc>
                        <a:spcBef>
                          <a:spcPts val="35"/>
                        </a:spcBef>
                        <a:spcAft>
                          <a:spcPts val="0"/>
                        </a:spcAft>
                      </a:pPr>
                      <a:r>
                        <a:rPr lang="zh-CN" altLang="en-US" sz="800" kern="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皮革及皮革制品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 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 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 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100683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zh-CN" sz="8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06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marL="67310" eaLnBrk="0" hangingPunct="0">
                        <a:lnSpc>
                          <a:spcPts val="1215"/>
                        </a:lnSpc>
                        <a:spcBef>
                          <a:spcPts val="30"/>
                        </a:spcBef>
                        <a:spcAft>
                          <a:spcPts val="0"/>
                        </a:spcAft>
                      </a:pPr>
                      <a:r>
                        <a:rPr lang="zh-CN" sz="800" kern="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木材及木制品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 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 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 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 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 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 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 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372105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zh-CN" sz="8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07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7310" eaLnBrk="0" hangingPunct="0">
                        <a:lnSpc>
                          <a:spcPts val="1210"/>
                        </a:lnSpc>
                        <a:spcBef>
                          <a:spcPts val="35"/>
                        </a:spcBef>
                        <a:spcAft>
                          <a:spcPts val="0"/>
                        </a:spcAft>
                      </a:pPr>
                      <a:r>
                        <a:rPr lang="zh-CN" sz="800" kern="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纸浆、纸及纸制品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 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 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7136729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zh-CN" sz="8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08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marL="67310" eaLnBrk="0" hangingPunct="0">
                        <a:lnSpc>
                          <a:spcPts val="1215"/>
                        </a:lnSpc>
                        <a:spcBef>
                          <a:spcPts val="35"/>
                        </a:spcBef>
                        <a:spcAft>
                          <a:spcPts val="0"/>
                        </a:spcAft>
                      </a:pPr>
                      <a:r>
                        <a:rPr lang="zh-CN" sz="800" kern="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出版业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 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 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 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 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 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015741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zh-CN" sz="8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09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7310" eaLnBrk="0" hangingPunct="0">
                        <a:lnSpc>
                          <a:spcPts val="1215"/>
                        </a:lnSpc>
                        <a:spcBef>
                          <a:spcPts val="30"/>
                        </a:spcBef>
                        <a:spcAft>
                          <a:spcPts val="0"/>
                        </a:spcAft>
                      </a:pPr>
                      <a:r>
                        <a:rPr lang="zh-CN" sz="800" kern="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印刷业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 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 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 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1146229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zh-CN" sz="8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10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marL="67310" eaLnBrk="0" hangingPunct="0">
                        <a:lnSpc>
                          <a:spcPts val="1210"/>
                        </a:lnSpc>
                        <a:spcBef>
                          <a:spcPts val="35"/>
                        </a:spcBef>
                        <a:spcAft>
                          <a:spcPts val="0"/>
                        </a:spcAft>
                      </a:pPr>
                      <a:r>
                        <a:rPr lang="zh-CN" sz="800" kern="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焦炭及精炼石油制品的制造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 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 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4062111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zh-CN" sz="8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11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7310" eaLnBrk="0" hangingPunct="0">
                        <a:lnSpc>
                          <a:spcPts val="1215"/>
                        </a:lnSpc>
                        <a:spcBef>
                          <a:spcPts val="35"/>
                        </a:spcBef>
                        <a:spcAft>
                          <a:spcPts val="0"/>
                        </a:spcAft>
                      </a:pPr>
                      <a:r>
                        <a:rPr lang="zh-CN" sz="800" kern="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核燃料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 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 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 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 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 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 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 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792591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zh-CN" sz="8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12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marL="67310" eaLnBrk="0" hangingPunct="0">
                        <a:lnSpc>
                          <a:spcPts val="1215"/>
                        </a:lnSpc>
                        <a:spcBef>
                          <a:spcPts val="30"/>
                        </a:spcBef>
                        <a:spcAft>
                          <a:spcPts val="0"/>
                        </a:spcAft>
                      </a:pPr>
                      <a:r>
                        <a:rPr lang="zh-CN" sz="800" kern="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化学品、化学制品及纤维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 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655566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zh-CN" sz="8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13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7310" eaLnBrk="0" hangingPunct="0">
                        <a:lnSpc>
                          <a:spcPts val="1210"/>
                        </a:lnSpc>
                        <a:spcBef>
                          <a:spcPts val="35"/>
                        </a:spcBef>
                        <a:spcAft>
                          <a:spcPts val="0"/>
                        </a:spcAft>
                      </a:pPr>
                      <a:r>
                        <a:rPr lang="zh-CN" sz="800" kern="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药品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 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 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2208916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zh-CN" sz="8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14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marL="67310" eaLnBrk="0" hangingPunct="0">
                        <a:lnSpc>
                          <a:spcPts val="1215"/>
                        </a:lnSpc>
                        <a:spcBef>
                          <a:spcPts val="35"/>
                        </a:spcBef>
                        <a:spcAft>
                          <a:spcPts val="0"/>
                        </a:spcAft>
                      </a:pPr>
                      <a:r>
                        <a:rPr lang="zh-CN" sz="800" kern="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橡胶和塑料制品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 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5750458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zh-CN" sz="8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15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7310" eaLnBrk="0" hangingPunct="0">
                        <a:lnSpc>
                          <a:spcPts val="1215"/>
                        </a:lnSpc>
                        <a:spcBef>
                          <a:spcPts val="30"/>
                        </a:spcBef>
                        <a:spcAft>
                          <a:spcPts val="0"/>
                        </a:spcAft>
                      </a:pPr>
                      <a:r>
                        <a:rPr lang="zh-CN" sz="800" kern="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非金属矿物制品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 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 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96844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zh-CN" sz="8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16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marL="67310" eaLnBrk="0" hangingPunct="0">
                        <a:lnSpc>
                          <a:spcPts val="1210"/>
                        </a:lnSpc>
                        <a:spcBef>
                          <a:spcPts val="35"/>
                        </a:spcBef>
                        <a:spcAft>
                          <a:spcPts val="0"/>
                        </a:spcAft>
                        <a:tabLst/>
                      </a:pPr>
                      <a:r>
                        <a:rPr lang="zh-CN" sz="800" kern="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混凝土、水泥、石灰、石膏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 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 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0753518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zh-CN" sz="8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17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7310" eaLnBrk="0" hangingPunct="0">
                        <a:lnSpc>
                          <a:spcPts val="1215"/>
                        </a:lnSpc>
                        <a:spcBef>
                          <a:spcPts val="40"/>
                        </a:spcBef>
                        <a:spcAft>
                          <a:spcPts val="0"/>
                        </a:spcAft>
                      </a:pPr>
                      <a:r>
                        <a:rPr lang="zh-CN" sz="800" kern="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基础金属及金属制品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 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600311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zh-CN" sz="8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18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marL="67310" eaLnBrk="0" hangingPunct="0">
                        <a:lnSpc>
                          <a:spcPts val="1215"/>
                        </a:lnSpc>
                        <a:spcBef>
                          <a:spcPts val="30"/>
                        </a:spcBef>
                        <a:spcAft>
                          <a:spcPts val="0"/>
                        </a:spcAft>
                      </a:pPr>
                      <a:r>
                        <a:rPr lang="zh-CN" sz="800" kern="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机械及设备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 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0088728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zh-CN" sz="8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19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7310" eaLnBrk="0" hangingPunct="0">
                        <a:lnSpc>
                          <a:spcPts val="1210"/>
                        </a:lnSpc>
                        <a:spcBef>
                          <a:spcPts val="35"/>
                        </a:spcBef>
                        <a:spcAft>
                          <a:spcPts val="0"/>
                        </a:spcAft>
                      </a:pPr>
                      <a:r>
                        <a:rPr lang="zh-CN" sz="800" kern="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电和光学设备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 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8929847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zh-CN" sz="8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20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marL="67310" eaLnBrk="0" hangingPunct="0">
                        <a:lnSpc>
                          <a:spcPts val="1215"/>
                        </a:lnSpc>
                        <a:spcBef>
                          <a:spcPts val="35"/>
                        </a:spcBef>
                        <a:spcAft>
                          <a:spcPts val="0"/>
                        </a:spcAft>
                      </a:pPr>
                      <a:r>
                        <a:rPr lang="zh-CN" sz="800" kern="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造船业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 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 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807652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zh-CN" sz="8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21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7310" eaLnBrk="0" hangingPunct="0">
                        <a:lnSpc>
                          <a:spcPts val="1215"/>
                        </a:lnSpc>
                        <a:spcBef>
                          <a:spcPts val="30"/>
                        </a:spcBef>
                        <a:spcAft>
                          <a:spcPts val="0"/>
                        </a:spcAft>
                      </a:pPr>
                      <a:r>
                        <a:rPr lang="zh-CN" sz="800" kern="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航空航天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 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 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 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0940898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zh-CN" sz="8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22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marL="67310" eaLnBrk="0" hangingPunct="0">
                        <a:lnSpc>
                          <a:spcPts val="1210"/>
                        </a:lnSpc>
                        <a:spcBef>
                          <a:spcPts val="35"/>
                        </a:spcBef>
                        <a:spcAft>
                          <a:spcPts val="0"/>
                        </a:spcAft>
                      </a:pPr>
                      <a:r>
                        <a:rPr lang="zh-CN" sz="800" kern="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其他运输设备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 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1028665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zh-CN" sz="8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23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7310" eaLnBrk="0" hangingPunct="0">
                        <a:lnSpc>
                          <a:spcPts val="1215"/>
                        </a:lnSpc>
                        <a:spcBef>
                          <a:spcPts val="35"/>
                        </a:spcBef>
                        <a:spcAft>
                          <a:spcPts val="0"/>
                        </a:spcAft>
                      </a:pPr>
                      <a:r>
                        <a:rPr lang="zh-CN" sz="800" kern="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其他未另分类制造业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 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 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 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 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035318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zh-CN" sz="8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24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marL="67310" eaLnBrk="0" hangingPunct="0">
                        <a:lnSpc>
                          <a:spcPts val="1215"/>
                        </a:lnSpc>
                        <a:spcBef>
                          <a:spcPts val="30"/>
                        </a:spcBef>
                        <a:spcAft>
                          <a:spcPts val="0"/>
                        </a:spcAft>
                      </a:pPr>
                      <a:r>
                        <a:rPr lang="zh-CN" sz="800" kern="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回收业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 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 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6814877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zh-CN" sz="8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25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7310" eaLnBrk="0" hangingPunct="0">
                        <a:lnSpc>
                          <a:spcPts val="1215"/>
                        </a:lnSpc>
                        <a:spcBef>
                          <a:spcPts val="35"/>
                        </a:spcBef>
                        <a:spcAft>
                          <a:spcPts val="0"/>
                        </a:spcAft>
                      </a:pPr>
                      <a:r>
                        <a:rPr lang="zh-CN" sz="800" kern="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供电业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 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 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0326145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zh-CN" sz="8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26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marL="67310" eaLnBrk="0" hangingPunct="0">
                        <a:lnSpc>
                          <a:spcPts val="1215"/>
                        </a:lnSpc>
                        <a:spcBef>
                          <a:spcPts val="35"/>
                        </a:spcBef>
                        <a:spcAft>
                          <a:spcPts val="0"/>
                        </a:spcAft>
                      </a:pPr>
                      <a:r>
                        <a:rPr lang="zh-CN" sz="800" kern="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供气业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 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 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 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 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0437890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zh-CN" sz="8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27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7310" eaLnBrk="0" hangingPunct="0">
                        <a:lnSpc>
                          <a:spcPts val="1215"/>
                        </a:lnSpc>
                        <a:spcBef>
                          <a:spcPts val="30"/>
                        </a:spcBef>
                        <a:spcAft>
                          <a:spcPts val="0"/>
                        </a:spcAft>
                      </a:pPr>
                      <a:r>
                        <a:rPr lang="zh-CN" sz="800" kern="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供水业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 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 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 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9294187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zh-CN" sz="8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28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marL="67310" eaLnBrk="0" hangingPunct="0">
                        <a:lnSpc>
                          <a:spcPts val="1210"/>
                        </a:lnSpc>
                        <a:spcBef>
                          <a:spcPts val="35"/>
                        </a:spcBef>
                        <a:spcAft>
                          <a:spcPts val="0"/>
                        </a:spcAft>
                      </a:pPr>
                      <a:r>
                        <a:rPr lang="zh-CN" sz="800" kern="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建设业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 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 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 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 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3880900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zh-CN" sz="8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29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7310" eaLnBrk="0" hangingPunct="0">
                        <a:spcBef>
                          <a:spcPts val="10"/>
                        </a:spcBef>
                        <a:spcAft>
                          <a:spcPts val="0"/>
                        </a:spcAft>
                        <a:tabLst>
                          <a:tab pos="1074738" algn="l"/>
                        </a:tabLst>
                      </a:pPr>
                      <a:r>
                        <a:rPr lang="zh-CN" sz="800" kern="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批发和零售业；汽车、摩托、个人及家庭用品修理业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 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 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079940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zh-CN" sz="8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30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marL="67310" eaLnBrk="0" hangingPunct="0">
                        <a:lnSpc>
                          <a:spcPts val="1210"/>
                        </a:lnSpc>
                        <a:spcBef>
                          <a:spcPts val="35"/>
                        </a:spcBef>
                        <a:spcAft>
                          <a:spcPts val="0"/>
                        </a:spcAft>
                      </a:pPr>
                      <a:r>
                        <a:rPr lang="zh-CN" sz="800" kern="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宾馆及餐馆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 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 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 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6011588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zh-CN" sz="8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31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7310" eaLnBrk="0" hangingPunct="0">
                        <a:lnSpc>
                          <a:spcPts val="1215"/>
                        </a:lnSpc>
                        <a:spcBef>
                          <a:spcPts val="35"/>
                        </a:spcBef>
                        <a:spcAft>
                          <a:spcPts val="0"/>
                        </a:spcAft>
                      </a:pPr>
                      <a:r>
                        <a:rPr lang="zh-CN" sz="800" kern="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运输、仓储和通信业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 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 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7977351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zh-CN" sz="8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32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marL="67310" eaLnBrk="0" hangingPunct="0">
                        <a:lnSpc>
                          <a:spcPts val="1215"/>
                        </a:lnSpc>
                        <a:spcBef>
                          <a:spcPts val="30"/>
                        </a:spcBef>
                        <a:spcAft>
                          <a:spcPts val="0"/>
                        </a:spcAft>
                      </a:pPr>
                      <a:r>
                        <a:rPr lang="zh-CN" sz="800" kern="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金融中介、房地产和租赁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 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 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0597950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zh-CN" sz="8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33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7310" eaLnBrk="0" hangingPunct="0">
                        <a:lnSpc>
                          <a:spcPts val="1210"/>
                        </a:lnSpc>
                        <a:spcBef>
                          <a:spcPts val="35"/>
                        </a:spcBef>
                        <a:spcAft>
                          <a:spcPts val="0"/>
                        </a:spcAft>
                      </a:pPr>
                      <a:r>
                        <a:rPr lang="zh-CN" sz="800" kern="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信息技术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 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 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9280691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zh-CN" sz="8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34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marL="67310" eaLnBrk="0" hangingPunct="0">
                        <a:lnSpc>
                          <a:spcPts val="1215"/>
                        </a:lnSpc>
                        <a:spcBef>
                          <a:spcPts val="35"/>
                        </a:spcBef>
                        <a:spcAft>
                          <a:spcPts val="0"/>
                        </a:spcAft>
                      </a:pPr>
                      <a:r>
                        <a:rPr lang="zh-CN" sz="800" kern="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工程服务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 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 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960667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zh-CN" sz="8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35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7310" eaLnBrk="0" hangingPunct="0">
                        <a:lnSpc>
                          <a:spcPts val="1215"/>
                        </a:lnSpc>
                        <a:spcBef>
                          <a:spcPts val="30"/>
                        </a:spcBef>
                        <a:spcAft>
                          <a:spcPts val="0"/>
                        </a:spcAft>
                      </a:pPr>
                      <a:r>
                        <a:rPr lang="zh-CN" sz="800" kern="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其他服务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 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 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450743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zh-CN" sz="8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36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marL="67310" eaLnBrk="0" hangingPunct="0">
                        <a:lnSpc>
                          <a:spcPts val="1210"/>
                        </a:lnSpc>
                        <a:spcBef>
                          <a:spcPts val="35"/>
                        </a:spcBef>
                        <a:spcAft>
                          <a:spcPts val="0"/>
                        </a:spcAft>
                      </a:pPr>
                      <a:r>
                        <a:rPr lang="zh-CN" sz="800" kern="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公共行政管理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 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 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9678848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zh-CN" sz="8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37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7310" eaLnBrk="0" hangingPunct="0">
                        <a:lnSpc>
                          <a:spcPts val="1215"/>
                        </a:lnSpc>
                        <a:spcBef>
                          <a:spcPts val="35"/>
                        </a:spcBef>
                        <a:spcAft>
                          <a:spcPts val="0"/>
                        </a:spcAft>
                      </a:pPr>
                      <a:r>
                        <a:rPr lang="zh-CN" sz="800" kern="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教育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 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 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 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736389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zh-CN" sz="8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38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marL="67310" eaLnBrk="0" hangingPunct="0">
                        <a:lnSpc>
                          <a:spcPts val="1215"/>
                        </a:lnSpc>
                        <a:spcBef>
                          <a:spcPts val="30"/>
                        </a:spcBef>
                        <a:spcAft>
                          <a:spcPts val="0"/>
                        </a:spcAft>
                      </a:pPr>
                      <a:r>
                        <a:rPr lang="zh-CN" sz="800" kern="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健康和社会工作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 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 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 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1706469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zh-CN" sz="8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39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7310" eaLnBrk="0" hangingPunct="0">
                        <a:lnSpc>
                          <a:spcPts val="1215"/>
                        </a:lnSpc>
                        <a:spcBef>
                          <a:spcPts val="35"/>
                        </a:spcBef>
                        <a:spcAft>
                          <a:spcPts val="0"/>
                        </a:spcAft>
                      </a:pPr>
                      <a:r>
                        <a:rPr lang="zh-CN" sz="800" kern="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其他社会服务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 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 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31483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221912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格 3">
            <a:extLst>
              <a:ext uri="{FF2B5EF4-FFF2-40B4-BE49-F238E27FC236}">
                <a16:creationId xmlns:a16="http://schemas.microsoft.com/office/drawing/2014/main" id="{29A8B2BF-9E7F-4425-0B8F-ABDD7215A2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2735117"/>
              </p:ext>
            </p:extLst>
          </p:nvPr>
        </p:nvGraphicFramePr>
        <p:xfrm>
          <a:off x="166337" y="471488"/>
          <a:ext cx="6525325" cy="9272116"/>
        </p:xfrm>
        <a:graphic>
          <a:graphicData uri="http://schemas.openxmlformats.org/drawingml/2006/table">
            <a:tbl>
              <a:tblPr/>
              <a:tblGrid>
                <a:gridCol w="307170">
                  <a:extLst>
                    <a:ext uri="{9D8B030D-6E8A-4147-A177-3AD203B41FA5}">
                      <a16:colId xmlns:a16="http://schemas.microsoft.com/office/drawing/2014/main" val="2437978311"/>
                    </a:ext>
                  </a:extLst>
                </a:gridCol>
                <a:gridCol w="1075094">
                  <a:extLst>
                    <a:ext uri="{9D8B030D-6E8A-4147-A177-3AD203B41FA5}">
                      <a16:colId xmlns:a16="http://schemas.microsoft.com/office/drawing/2014/main" val="4037474569"/>
                    </a:ext>
                  </a:extLst>
                </a:gridCol>
                <a:gridCol w="734723">
                  <a:extLst>
                    <a:ext uri="{9D8B030D-6E8A-4147-A177-3AD203B41FA5}">
                      <a16:colId xmlns:a16="http://schemas.microsoft.com/office/drawing/2014/main" val="2318317729"/>
                    </a:ext>
                  </a:extLst>
                </a:gridCol>
                <a:gridCol w="734723">
                  <a:extLst>
                    <a:ext uri="{9D8B030D-6E8A-4147-A177-3AD203B41FA5}">
                      <a16:colId xmlns:a16="http://schemas.microsoft.com/office/drawing/2014/main" val="1413976237"/>
                    </a:ext>
                  </a:extLst>
                </a:gridCol>
                <a:gridCol w="734723">
                  <a:extLst>
                    <a:ext uri="{9D8B030D-6E8A-4147-A177-3AD203B41FA5}">
                      <a16:colId xmlns:a16="http://schemas.microsoft.com/office/drawing/2014/main" val="2359548459"/>
                    </a:ext>
                  </a:extLst>
                </a:gridCol>
                <a:gridCol w="734723">
                  <a:extLst>
                    <a:ext uri="{9D8B030D-6E8A-4147-A177-3AD203B41FA5}">
                      <a16:colId xmlns:a16="http://schemas.microsoft.com/office/drawing/2014/main" val="280419062"/>
                    </a:ext>
                  </a:extLst>
                </a:gridCol>
                <a:gridCol w="734723">
                  <a:extLst>
                    <a:ext uri="{9D8B030D-6E8A-4147-A177-3AD203B41FA5}">
                      <a16:colId xmlns:a16="http://schemas.microsoft.com/office/drawing/2014/main" val="1498939263"/>
                    </a:ext>
                  </a:extLst>
                </a:gridCol>
                <a:gridCol w="734723">
                  <a:extLst>
                    <a:ext uri="{9D8B030D-6E8A-4147-A177-3AD203B41FA5}">
                      <a16:colId xmlns:a16="http://schemas.microsoft.com/office/drawing/2014/main" val="3802504512"/>
                    </a:ext>
                  </a:extLst>
                </a:gridCol>
                <a:gridCol w="734723">
                  <a:extLst>
                    <a:ext uri="{9D8B030D-6E8A-4147-A177-3AD203B41FA5}">
                      <a16:colId xmlns:a16="http://schemas.microsoft.com/office/drawing/2014/main" val="3085746311"/>
                    </a:ext>
                  </a:extLst>
                </a:gridCol>
              </a:tblGrid>
              <a:tr h="216000">
                <a:tc rowSpan="2" gridSpan="2">
                  <a:txBody>
                    <a:bodyPr/>
                    <a:lstStyle/>
                    <a:p>
                      <a:pPr algn="ctr"/>
                      <a:r>
                        <a:rPr lang="ko-KR" altLang="en-US" sz="800" b="0" dirty="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</a:rPr>
                        <a:t>인증수행 범위</a:t>
                      </a:r>
                      <a:br>
                        <a:rPr lang="ko-KR" altLang="en-US" sz="800" b="0" dirty="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</a:rPr>
                      </a:br>
                      <a:r>
                        <a:rPr lang="en-US" altLang="ko-KR" sz="800" b="0" dirty="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(IAF)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8F7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ko-KR" altLang="en-US" sz="800" b="0" dirty="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</a:rPr>
                        <a:t>한국인정지원센터 </a:t>
                      </a:r>
                      <a:r>
                        <a:rPr lang="en-US" altLang="ko-KR" sz="800" b="0" dirty="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(KAB)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8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dirty="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IATF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8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AS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8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EFfCI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8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8632826"/>
                  </a:ext>
                </a:extLst>
              </a:tr>
              <a:tr h="216000">
                <a:tc gridSpan="2"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dirty="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ISO 9001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8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ISO 14001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8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dirty="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ISO 45001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8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dirty="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ISO 22301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8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dirty="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IATF</a:t>
                      </a:r>
                      <a:br>
                        <a:rPr lang="en-US" sz="800" b="0" dirty="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</a:br>
                      <a:r>
                        <a:rPr lang="en-US" sz="800" b="0" dirty="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16949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8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AS 9100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8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dirty="0" err="1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EFfCI</a:t>
                      </a:r>
                      <a:r>
                        <a:rPr lang="en-US" sz="800" b="0" dirty="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GMP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8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0669079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zh-CN" sz="800" dirty="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01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800" dirty="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</a:rPr>
                        <a:t>농수산업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 dirty="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 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 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 dirty="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 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 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 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 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 dirty="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 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306578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zh-CN" sz="800" dirty="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02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800" dirty="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</a:rPr>
                        <a:t>광업 및 채석업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 dirty="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 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 dirty="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 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 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 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 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 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 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7253701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zh-CN" sz="800" dirty="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03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800" dirty="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</a:rPr>
                        <a:t>음식료 및 담배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 dirty="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 dirty="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 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 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 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695481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zh-CN" sz="800" dirty="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04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800" dirty="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</a:rPr>
                        <a:t>섬유 및 섬유제품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 dirty="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 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 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 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7059816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zh-CN" sz="800" dirty="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05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800" dirty="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</a:rPr>
                        <a:t>가죽 및 가죽제품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 dirty="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 dirty="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 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 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 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100683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zh-CN" sz="800" dirty="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06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800" dirty="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</a:rPr>
                        <a:t>목재 및 목재제품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 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 dirty="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 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 dirty="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 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 dirty="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 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 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 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 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372105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zh-CN" sz="800" dirty="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07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80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</a:rPr>
                        <a:t>펄프</a:t>
                      </a:r>
                      <a:r>
                        <a:rPr lang="en-US" altLang="ko-KR" sz="80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, </a:t>
                      </a:r>
                      <a:r>
                        <a:rPr lang="ko-KR" altLang="en-US" sz="80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</a:rPr>
                        <a:t>종이</a:t>
                      </a:r>
                      <a:r>
                        <a:rPr lang="en-US" altLang="ko-KR" sz="80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, </a:t>
                      </a:r>
                      <a:r>
                        <a:rPr lang="ko-KR" altLang="en-US" sz="80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</a:rPr>
                        <a:t>종이제품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 dirty="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 dirty="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 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 dirty="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 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7136729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zh-CN" sz="800" dirty="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08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800" dirty="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</a:rPr>
                        <a:t>출판업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 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 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 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 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 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015741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zh-CN" sz="800" dirty="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09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80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</a:rPr>
                        <a:t>인쇄업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 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 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 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1146229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zh-CN" sz="800" dirty="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10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800" dirty="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</a:rPr>
                        <a:t>코크스제조 및 석유 정제업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 dirty="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 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 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4062111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zh-CN" sz="80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11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800" dirty="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</a:rPr>
                        <a:t>핵연료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 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 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 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 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 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 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 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792591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zh-CN" sz="800" dirty="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12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800" dirty="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</a:rPr>
                        <a:t>화학약품</a:t>
                      </a:r>
                      <a:r>
                        <a:rPr lang="en-US" altLang="ko-KR" sz="800" dirty="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, </a:t>
                      </a:r>
                      <a:r>
                        <a:rPr lang="ko-KR" altLang="en-US" sz="800" dirty="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</a:rPr>
                        <a:t>화학제품</a:t>
                      </a:r>
                      <a:r>
                        <a:rPr lang="en-US" altLang="ko-KR" sz="800" dirty="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, </a:t>
                      </a:r>
                      <a:r>
                        <a:rPr lang="ko-KR" altLang="en-US" sz="800" dirty="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</a:rPr>
                        <a:t>섬유류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 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655566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zh-CN" sz="800" dirty="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13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80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</a:rPr>
                        <a:t>의약품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 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 dirty="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 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2208916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zh-CN" sz="800" dirty="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14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800" dirty="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</a:rPr>
                        <a:t>고무 및 플라스틱제품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 dirty="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 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5750458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zh-CN" sz="800" dirty="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15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800" dirty="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</a:rPr>
                        <a:t>비금속 광물제품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 dirty="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 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 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96844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zh-CN" sz="800" dirty="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16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800" dirty="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</a:rPr>
                        <a:t>콘크리트</a:t>
                      </a:r>
                      <a:r>
                        <a:rPr lang="en-US" altLang="ko-KR" sz="800" dirty="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, </a:t>
                      </a:r>
                      <a:r>
                        <a:rPr lang="ko-KR" altLang="en-US" sz="800" dirty="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</a:rPr>
                        <a:t>시멘트</a:t>
                      </a:r>
                      <a:r>
                        <a:rPr lang="en-US" altLang="ko-KR" sz="800" dirty="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, </a:t>
                      </a:r>
                      <a:r>
                        <a:rPr lang="ko-KR" altLang="en-US" sz="800" dirty="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</a:rPr>
                        <a:t>석회</a:t>
                      </a:r>
                      <a:r>
                        <a:rPr lang="en-US" altLang="ko-KR" sz="800" dirty="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, </a:t>
                      </a:r>
                      <a:r>
                        <a:rPr lang="ko-KR" altLang="en-US" sz="800" dirty="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</a:rPr>
                        <a:t>석고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 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 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0753518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zh-CN" sz="800" dirty="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17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800" dirty="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</a:rPr>
                        <a:t>기초금속 및 조립금속제품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 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600311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zh-CN" sz="800" dirty="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18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800" dirty="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</a:rPr>
                        <a:t>기계 및 장비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 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0088728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zh-CN" sz="800" dirty="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19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800" dirty="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</a:rPr>
                        <a:t>전기 및 광학기기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 dirty="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 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8929847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zh-CN" sz="800" dirty="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20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800" dirty="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</a:rPr>
                        <a:t>선박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 dirty="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 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 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807652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zh-CN" sz="800" dirty="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21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800" dirty="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</a:rPr>
                        <a:t>항공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 dirty="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 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 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 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0940898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zh-CN" sz="800" dirty="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22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800" dirty="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</a:rPr>
                        <a:t>기타 수송장비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 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1028665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zh-CN" sz="800" dirty="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23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800" dirty="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</a:rPr>
                        <a:t>기타 제조업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 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 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 dirty="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 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 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035318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zh-CN" sz="800" dirty="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24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800" dirty="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</a:rPr>
                        <a:t>재생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 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 dirty="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 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6814877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zh-CN" sz="800" dirty="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25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800" dirty="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</a:rPr>
                        <a:t>전기공급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 dirty="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 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 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0326145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zh-CN" sz="800" dirty="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26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80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</a:rPr>
                        <a:t>가스공급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 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 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 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 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0437890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zh-CN" sz="800" dirty="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27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800" dirty="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</a:rPr>
                        <a:t>수도공급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 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 dirty="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 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 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9294187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zh-CN" sz="800" dirty="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28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800" dirty="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</a:rPr>
                        <a:t>건설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 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 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 dirty="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 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 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3880900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zh-CN" sz="800" dirty="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29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800" dirty="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</a:rPr>
                        <a:t>도소매업</a:t>
                      </a:r>
                      <a:r>
                        <a:rPr lang="en-US" altLang="ko-KR" sz="800" dirty="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, </a:t>
                      </a:r>
                      <a:r>
                        <a:rPr lang="ko-KR" altLang="en-US" sz="800" dirty="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</a:rPr>
                        <a:t>자동차</a:t>
                      </a:r>
                      <a:r>
                        <a:rPr lang="en-US" altLang="ko-KR" sz="800" dirty="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, </a:t>
                      </a:r>
                      <a:r>
                        <a:rPr lang="ko-KR" altLang="en-US" sz="800" dirty="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</a:rPr>
                        <a:t>오토바이수리</a:t>
                      </a:r>
                      <a:r>
                        <a:rPr lang="en-US" altLang="ko-KR" sz="800" dirty="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, </a:t>
                      </a:r>
                    </a:p>
                    <a:p>
                      <a:pPr marL="0" indent="0" latinLnBrk="1"/>
                      <a:r>
                        <a:rPr lang="ko-KR" altLang="en-US" sz="800" dirty="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</a:rPr>
                        <a:t>개인 및 가정용품 수리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 dirty="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 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 dirty="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 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079940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zh-CN" sz="800" dirty="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30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80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</a:rPr>
                        <a:t>숙박 및 음식업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 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 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 dirty="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 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6011588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zh-CN" sz="800" dirty="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31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80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</a:rPr>
                        <a:t>운송</a:t>
                      </a:r>
                      <a:r>
                        <a:rPr lang="en-US" altLang="ko-KR" sz="80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, </a:t>
                      </a:r>
                      <a:r>
                        <a:rPr lang="ko-KR" altLang="en-US" sz="80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</a:rPr>
                        <a:t>창고</a:t>
                      </a:r>
                      <a:r>
                        <a:rPr lang="en-US" altLang="ko-KR" sz="80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, </a:t>
                      </a:r>
                      <a:r>
                        <a:rPr lang="ko-KR" altLang="en-US" sz="80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</a:rPr>
                        <a:t>통신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 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 dirty="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 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7977351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zh-CN" sz="800" dirty="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32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800" dirty="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</a:rPr>
                        <a:t>금융</a:t>
                      </a:r>
                      <a:r>
                        <a:rPr lang="en-US" altLang="ko-KR" sz="800" dirty="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, </a:t>
                      </a:r>
                      <a:r>
                        <a:rPr lang="ko-KR" altLang="en-US" sz="800" dirty="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</a:rPr>
                        <a:t>보험</a:t>
                      </a:r>
                      <a:r>
                        <a:rPr lang="en-US" altLang="ko-KR" sz="800" dirty="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, </a:t>
                      </a:r>
                      <a:r>
                        <a:rPr lang="ko-KR" altLang="en-US" sz="800" dirty="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</a:rPr>
                        <a:t>부동산</a:t>
                      </a:r>
                      <a:r>
                        <a:rPr lang="en-US" altLang="ko-KR" sz="800" dirty="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, </a:t>
                      </a:r>
                      <a:r>
                        <a:rPr lang="ko-KR" altLang="en-US" sz="800" dirty="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</a:rPr>
                        <a:t>임대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 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 dirty="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 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0597950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zh-CN" sz="800" dirty="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33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80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</a:rPr>
                        <a:t>정보기술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 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 dirty="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 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9280691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zh-CN" sz="800" dirty="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34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80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</a:rPr>
                        <a:t>엔지니어링 서비스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 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 dirty="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 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960667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zh-CN" sz="80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35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80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</a:rPr>
                        <a:t>기타 서비스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 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 dirty="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 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450743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zh-CN" sz="80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36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80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</a:rPr>
                        <a:t>공공행정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 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 dirty="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 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9678848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zh-CN" sz="80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37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80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</a:rPr>
                        <a:t>교육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 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 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 dirty="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 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736389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zh-CN" sz="80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38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80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</a:rPr>
                        <a:t>보건 및 사회복지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 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 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 dirty="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 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1706469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zh-CN" sz="800" dirty="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39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800" dirty="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</a:rPr>
                        <a:t>기타 사회서비스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 dirty="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●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 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zh-CN" altLang="en-US" sz="800" dirty="0">
                          <a:solidFill>
                            <a:srgbClr val="80808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 </a:t>
                      </a:r>
                    </a:p>
                  </a:txBody>
                  <a:tcPr marL="7094" marR="7094" marT="7094" marB="709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31483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580549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1723</TotalTime>
  <Words>918</Words>
  <Application>Microsoft Office PowerPoint</Application>
  <PresentationFormat>宽屏</PresentationFormat>
  <Paragraphs>727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7" baseType="lpstr">
      <vt:lpstr>微软雅黑</vt:lpstr>
      <vt:lpstr>Arial</vt:lpstr>
      <vt:lpstr>Calibri</vt:lpstr>
      <vt:lpstr>Calibri Light</vt:lpstr>
      <vt:lpstr>Office 主题​​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梅花 金</dc:creator>
  <cp:lastModifiedBy>梅花 金</cp:lastModifiedBy>
  <cp:revision>2</cp:revision>
  <dcterms:created xsi:type="dcterms:W3CDTF">2025-07-01T04:47:24Z</dcterms:created>
  <dcterms:modified xsi:type="dcterms:W3CDTF">2025-07-02T09:30:56Z</dcterms:modified>
</cp:coreProperties>
</file>